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y="6858000" cx="12192000"/>
  <p:notesSz cx="6858000" cy="9144000"/>
  <p:embeddedFontLst>
    <p:embeddedFont>
      <p:font typeface="Tahoma"/>
      <p:regular r:id="rId51"/>
      <p:bold r:id="rId52"/>
    </p:embeddedFont>
    <p:embeddedFont>
      <p:font typeface="Helvetica Neue"/>
      <p:regular r:id="rId53"/>
      <p:bold r:id="rId54"/>
      <p:italic r:id="rId55"/>
      <p:boldItalic r:id="rId56"/>
    </p:embeddedFont>
    <p:embeddedFont>
      <p:font typeface="Arial Black"/>
      <p:regular r:id="rId57"/>
    </p:embeddedFont>
    <p:embeddedFont>
      <p:font typeface="Helvetica Neue Light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0B6E87-5AE1-4CA4-9F04-2864D2F3D609}">
  <a:tblStyle styleId="{5B0B6E87-5AE1-4CA4-9F04-2864D2F3D609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1" Type="http://schemas.openxmlformats.org/officeDocument/2006/relationships/font" Target="fonts/HelveticaNeueLight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HelveticaNeueLight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Tahoma-regular.fntdata"/><Relationship Id="rId50" Type="http://schemas.openxmlformats.org/officeDocument/2006/relationships/slide" Target="slides/slide45.xml"/><Relationship Id="rId53" Type="http://schemas.openxmlformats.org/officeDocument/2006/relationships/font" Target="fonts/HelveticaNeue-regular.fntdata"/><Relationship Id="rId52" Type="http://schemas.openxmlformats.org/officeDocument/2006/relationships/font" Target="fonts/Tahoma-bold.fntdata"/><Relationship Id="rId11" Type="http://schemas.openxmlformats.org/officeDocument/2006/relationships/slide" Target="slides/slide6.xml"/><Relationship Id="rId55" Type="http://schemas.openxmlformats.org/officeDocument/2006/relationships/font" Target="fonts/HelveticaNeue-italic.fntdata"/><Relationship Id="rId10" Type="http://schemas.openxmlformats.org/officeDocument/2006/relationships/slide" Target="slides/slide5.xml"/><Relationship Id="rId54" Type="http://schemas.openxmlformats.org/officeDocument/2006/relationships/font" Target="fonts/HelveticaNeue-bold.fntdata"/><Relationship Id="rId13" Type="http://schemas.openxmlformats.org/officeDocument/2006/relationships/slide" Target="slides/slide8.xml"/><Relationship Id="rId57" Type="http://schemas.openxmlformats.org/officeDocument/2006/relationships/font" Target="fonts/ArialBlack-regular.fntdata"/><Relationship Id="rId12" Type="http://schemas.openxmlformats.org/officeDocument/2006/relationships/slide" Target="slides/slide7.xml"/><Relationship Id="rId56" Type="http://schemas.openxmlformats.org/officeDocument/2006/relationships/font" Target="fonts/HelveticaNeue-boldItalic.fntdata"/><Relationship Id="rId15" Type="http://schemas.openxmlformats.org/officeDocument/2006/relationships/slide" Target="slides/slide10.xml"/><Relationship Id="rId59" Type="http://schemas.openxmlformats.org/officeDocument/2006/relationships/font" Target="fonts/HelveticaNeueLight-bold.fntdata"/><Relationship Id="rId14" Type="http://schemas.openxmlformats.org/officeDocument/2006/relationships/slide" Target="slides/slide9.xml"/><Relationship Id="rId58" Type="http://schemas.openxmlformats.org/officeDocument/2006/relationships/font" Target="fonts/HelveticaNeueLigh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226c10da8_2_1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10226c10da8_2_1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0226c10da8_2_2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10226c10da8_2_2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023de0676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g1023de0676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026882106d_2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g1026882106d_2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1026882106d_2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g1026882106d_2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226c10da8_2_1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10226c10da8_2_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023ad894e1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g1023ad894e1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023ad894e1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g1023ad894e1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023de06765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g1023de06765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1023de06765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g1023de06765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023de06765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g1023de06765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023de06765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g1023de06765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226c10da8_2_1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10226c10da8_2_1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32562" l="0" r="0" t="0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1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2" type="body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7"/>
          <p:cNvSpPr txBox="1"/>
          <p:nvPr>
            <p:ph idx="4" type="body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7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b="0" i="0" sz="5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13" name="Google Shape;13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flipH="1" rot="10800000">
            <a:off x="457200" y="6081713"/>
            <a:ext cx="11277600" cy="142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>
            <p:ph idx="11" type="ftr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slurm.schedmd.com/sbatch.html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slurm.schedmd.com/quickstart.html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0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gehi0941@colorado.edu" TargetMode="External"/><Relationship Id="rId4" Type="http://schemas.openxmlformats.org/officeDocument/2006/relationships/hyperlink" Target="http://www.rc.colorado.edu" TargetMode="External"/><Relationship Id="rId9" Type="http://schemas.openxmlformats.org/officeDocument/2006/relationships/hyperlink" Target="https://github.com/ResearchComputing/RMACC/blob/master/2017/How_Access_Summit/how_access_summit_2017.pdf" TargetMode="External"/><Relationship Id="rId5" Type="http://schemas.openxmlformats.org/officeDocument/2006/relationships/hyperlink" Target="mailto:rc-help@colorado.edu" TargetMode="External"/><Relationship Id="rId6" Type="http://schemas.openxmlformats.org/officeDocument/2006/relationships/hyperlink" Target="https://github.com/ResearchComputing/Supercomputing_Spin_Up_Fall_2021" TargetMode="External"/><Relationship Id="rId7" Type="http://schemas.openxmlformats.org/officeDocument/2006/relationships/hyperlink" Target="https://github.com/ResearchComputing/Basics_Supercomputing/blob/master/2017_July/Day_One/%5b04%5d_submitting_jobs_supercomputer.pdf" TargetMode="External"/><Relationship Id="rId8" Type="http://schemas.openxmlformats.org/officeDocument/2006/relationships/hyperlink" Target="https://github.com/ResearchComputing/Final_Tutorials/blob/master/General_Computing_Topics/EfficientSerialSubmission/EfficientSerial.pdf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slurm.schedmd.com/quickstart.html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slurm.schedmd.com/quickstart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slurm.schedmd.com/quickstart.html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slurm.schedmd.com/quickstart.html" TargetMode="External"/><Relationship Id="rId4" Type="http://schemas.openxmlformats.org/officeDocument/2006/relationships/hyperlink" Target="mailto:rc-help@colorado.edu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curc.readthedocs.io/en/latest/software/loadbalancer.html" TargetMode="External"/><Relationship Id="rId4" Type="http://schemas.openxmlformats.org/officeDocument/2006/relationships/hyperlink" Target="https://slurm.schedmd.com/job_array.html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://tinyurl.com/curc-survey18" TargetMode="External"/><Relationship Id="rId4" Type="http://schemas.openxmlformats.org/officeDocument/2006/relationships/hyperlink" Target="mailto:rc-help@Colorado.edu" TargetMode="External"/><Relationship Id="rId5" Type="http://schemas.openxmlformats.org/officeDocument/2006/relationships/hyperlink" Target="https://github.com/ResearchComputing/Supercomputing_Spin_Up_Fall_2021" TargetMode="External"/><Relationship Id="rId6" Type="http://schemas.openxmlformats.org/officeDocument/2006/relationships/hyperlink" Target="https://slurm.schedmd.com/quickstart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2" l="0" r="0" t="0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>
            <p:ph type="ctrTitle"/>
          </p:nvPr>
        </p:nvSpPr>
        <p:spPr>
          <a:xfrm>
            <a:off x="467095" y="4548248"/>
            <a:ext cx="11301352" cy="15437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227" name="Google Shape;227;p23"/>
          <p:cNvSpPr txBox="1"/>
          <p:nvPr>
            <p:ph idx="1" type="body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40665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Because Summit is a shared resource with many users trying to utilize available compute with their applications, we need a system to divide compute in a simple and fair system.</a:t>
            </a:r>
            <a:endParaRPr sz="2200">
              <a:solidFill>
                <a:srgbClr val="2F2B20"/>
              </a:solidFill>
            </a:endParaRPr>
          </a:p>
          <a:p>
            <a:pPr indent="0" lvl="0" marL="22860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F2B20"/>
              </a:solidFill>
            </a:endParaRPr>
          </a:p>
          <a:p>
            <a:pPr indent="-2279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SLURM</a:t>
            </a:r>
            <a:endParaRPr/>
          </a:p>
          <a:p>
            <a:pPr indent="-228600" lvl="1" marL="6978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>
              <a:solidFill>
                <a:srgbClr val="000000"/>
              </a:solidFill>
            </a:endParaRPr>
          </a:p>
          <a:p>
            <a:pPr indent="0" lvl="0" marL="68580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227965" lvl="0" marL="2406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/>
          </a:p>
          <a:p>
            <a:pPr indent="-227965" lvl="0" marL="2406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/>
          </a:p>
          <a:p>
            <a:pPr indent="-254000" lvl="1" marL="6978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b="1" lang="en-US" sz="2200">
                <a:solidFill>
                  <a:srgbClr val="2F2B20"/>
                </a:solidFill>
              </a:rPr>
              <a:t>Batch Jobs</a:t>
            </a:r>
            <a:endParaRPr b="1" sz="2200">
              <a:solidFill>
                <a:srgbClr val="2F2B20"/>
              </a:solidFill>
            </a:endParaRPr>
          </a:p>
          <a:p>
            <a:pPr indent="-254000" lvl="1" marL="6978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b="1" lang="en-US" sz="2200">
                <a:solidFill>
                  <a:srgbClr val="2F2B20"/>
                </a:solidFill>
              </a:rPr>
              <a:t>Interactive Jobs</a:t>
            </a:r>
            <a:endParaRPr b="1" sz="2200">
              <a:solidFill>
                <a:srgbClr val="2F2B20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29" name="Google Shape;229;p2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30" name="Google Shape;230;p2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4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36" name="Google Shape;236;p24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37" name="Google Shape;237;p24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8" name="Google Shape;2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40" name="Google Shape;240;p24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41" name="Google Shape;241;p24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42" name="Google Shape;242;p24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3" name="Google Shape;243;p24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4" name="Google Shape;244;p24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5" name="Google Shape;245;p24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24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24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48" name="Google Shape;248;p24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49" name="Google Shape;2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5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59" name="Google Shape;259;p25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60" name="Google Shape;260;p25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1" name="Google Shape;2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5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263" name="Google Shape;263;p25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64" name="Google Shape;264;p25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65" name="Google Shape;265;p25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6" name="Google Shape;266;p25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7" name="Google Shape;267;p25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25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25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0" name="Google Shape;270;p25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71" name="Google Shape;271;p25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72" name="Google Shape;2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5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6"/>
          <p:cNvSpPr txBox="1"/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282" name="Google Shape;282;p26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</a:rPr>
              <a:t>Batch Jobs are jobs your submit to the scheduler where they are run later without supervision.</a:t>
            </a:r>
            <a:endParaRPr/>
          </a:p>
          <a:p>
            <a:pPr indent="-228600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</a:rPr>
              <a:t>By far the most common job on Summit</a:t>
            </a:r>
            <a:endParaRPr/>
          </a:p>
          <a:p>
            <a:pPr indent="-228600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</a:rPr>
              <a:t>"batch of cookies"</a:t>
            </a:r>
            <a:endParaRPr/>
          </a:p>
          <a:p>
            <a:pPr indent="-228600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</a:rPr>
              <a:t>Requires a job script</a:t>
            </a:r>
            <a:endParaRPr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227965" lvl="0" marL="2692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</a:rPr>
              <a:t>A job script is simply a script that includes </a:t>
            </a:r>
            <a:r>
              <a:rPr b="1" lang="en-US">
                <a:solidFill>
                  <a:srgbClr val="2F2B20"/>
                </a:solidFill>
              </a:rPr>
              <a:t>SLURM directives</a:t>
            </a:r>
            <a:r>
              <a:rPr lang="en-US">
                <a:solidFill>
                  <a:srgbClr val="2F2B20"/>
                </a:solidFill>
              </a:rPr>
              <a:t> ahead of any commands.</a:t>
            </a:r>
            <a:endParaRPr>
              <a:solidFill>
                <a:srgbClr val="2F2B20"/>
              </a:solidFill>
            </a:endParaRPr>
          </a:p>
        </p:txBody>
      </p:sp>
      <p:sp>
        <p:nvSpPr>
          <p:cNvPr id="283" name="Google Shape;283;p26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84" name="Google Shape;284;p26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85" name="Google Shape;285;p26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7"/>
          <p:cNvSpPr txBox="1"/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1" name="Google Shape;291;p27"/>
          <p:cNvSpPr txBox="1"/>
          <p:nvPr>
            <p:ph idx="1" type="body"/>
          </p:nvPr>
        </p:nvSpPr>
        <p:spPr>
          <a:xfrm>
            <a:off x="827125" y="1791386"/>
            <a:ext cx="108174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>
                <a:solidFill>
                  <a:srgbClr val="2F2B20"/>
                </a:solidFill>
              </a:rPr>
              <a:t>: submit a batch job</a:t>
            </a:r>
            <a:endParaRPr>
              <a:solidFill>
                <a:srgbClr val="2F2B20"/>
              </a:solidFill>
            </a:endParaRPr>
          </a:p>
          <a:p>
            <a:pPr indent="-2279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Submit your first job! :  </a:t>
            </a:r>
            <a:endParaRPr/>
          </a:p>
          <a:p>
            <a:pPr indent="-501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2279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Script contains most of the parameters needed to define a job</a:t>
            </a:r>
            <a:endParaRPr/>
          </a:p>
          <a:p>
            <a:pPr indent="-2279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Additional flags can be used to temporarily replace any set parameters.</a:t>
            </a:r>
            <a:endParaRPr/>
          </a:p>
        </p:txBody>
      </p:sp>
      <p:sp>
        <p:nvSpPr>
          <p:cNvPr id="292" name="Google Shape;292;p27"/>
          <p:cNvSpPr txBox="1"/>
          <p:nvPr/>
        </p:nvSpPr>
        <p:spPr>
          <a:xfrm>
            <a:off x="4574935" y="6050822"/>
            <a:ext cx="27876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575">
            <a:spAutoFit/>
          </a:bodyPr>
          <a:lstStyle/>
          <a:p>
            <a:pPr indent="0" lvl="0" marL="1268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u="sng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http://slurm.schedmd.com/sbatch.html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94" name="Google Shape;294;p2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5" name="Google Shape;295;p2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6" name="Google Shape;296;p27"/>
          <p:cNvSpPr/>
          <p:nvPr/>
        </p:nvSpPr>
        <p:spPr>
          <a:xfrm>
            <a:off x="1245325" y="2823070"/>
            <a:ext cx="9843000" cy="7914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Supercomputing_Spin_Up_Fall_2021/job_submission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submit_test.sh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7"/>
          <p:cNvSpPr/>
          <p:nvPr/>
        </p:nvSpPr>
        <p:spPr>
          <a:xfrm>
            <a:off x="1245317" y="5492771"/>
            <a:ext cx="9843000" cy="4617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 --reservation=scs submit_test.sh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8"/>
          <p:cNvSpPr txBox="1"/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303" name="Google Shape;303;p2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04" name="Google Shape;304;p2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05" name="Google Shape;305;p2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6" name="Google Shape;306;p28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9"/>
          <p:cNvSpPr txBox="1"/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(submit_test.sh)</a:t>
            </a:r>
            <a:endParaRPr/>
          </a:p>
        </p:txBody>
      </p:sp>
      <p:sp>
        <p:nvSpPr>
          <p:cNvPr id="312" name="Google Shape;312;p29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13" name="Google Shape;313;p29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4" name="Google Shape;314;p2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5" name="Google Shape;315;p29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--ntasks=1                  	# Number of requested tasks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wall time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--partition=shas-testing    	# Specify Summit Haswell nodes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--output=test_%j.out        	# Rename standard output file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0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1268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indent="0" lvl="0" marL="12689" marR="0" rtl="0" algn="l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&lt;options&gt;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1" name="Google Shape;321;p30"/>
          <p:cNvSpPr txBox="1"/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/>
          </a:p>
        </p:txBody>
      </p:sp>
      <p:sp>
        <p:nvSpPr>
          <p:cNvPr id="322" name="Google Shape;322;p30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Number of nodes:</a:t>
            </a:r>
            <a:endParaRPr sz="1800">
              <a:solidFill>
                <a:schemeClr val="dk1"/>
              </a:solidFill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Number of cores:</a:t>
            </a:r>
            <a:endParaRPr sz="1800"/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Output:</a:t>
            </a:r>
            <a:endParaRPr sz="1800"/>
          </a:p>
        </p:txBody>
      </p:sp>
      <p:sp>
        <p:nvSpPr>
          <p:cNvPr id="323" name="Google Shape;323;p30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8000">
            <a:spAutoFit/>
          </a:bodyPr>
          <a:lstStyle/>
          <a:p>
            <a:pPr indent="0" lvl="0" marL="1206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b="1"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b="1"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28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b="1"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b="1"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065" marR="0" rtl="0" algn="l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/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0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3275">
            <a:spAutoFit/>
          </a:bodyPr>
          <a:lstStyle/>
          <a:p>
            <a:pPr indent="0" lvl="0" marL="12689" marR="5075" rtl="0" algn="l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4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i="1" lang="en-US" sz="1498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&lt;&gt;</a:t>
            </a:r>
            <a:r>
              <a:rPr i="1" lang="en-US" sz="14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above – this designates something specific you as a  user must enter about your job</a:t>
            </a:r>
            <a:endParaRPr i="1" sz="1498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26" name="Google Shape;326;p3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27" name="Google Shape;327;p3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8" name="Google Shape;328;p30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1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Partitions specify the type of compute node that you wish to use</a:t>
            </a: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</p:txBody>
      </p:sp>
      <p:graphicFrame>
        <p:nvGraphicFramePr>
          <p:cNvPr id="334" name="Google Shape;334;p31"/>
          <p:cNvGraphicFramePr/>
          <p:nvPr/>
        </p:nvGraphicFramePr>
        <p:xfrm>
          <a:off x="970359" y="33873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{5B0B6E87-5AE1-4CA4-9F04-2864D2F3D609}</a:tableStyleId>
              </a:tblPr>
              <a:tblGrid>
                <a:gridCol w="2018175"/>
                <a:gridCol w="2320575"/>
                <a:gridCol w="1190700"/>
                <a:gridCol w="1326775"/>
                <a:gridCol w="1326775"/>
                <a:gridCol w="2035825"/>
              </a:tblGrid>
              <a:tr h="300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RAM/core (GB)</a:t>
                      </a:r>
                      <a:endParaRPr b="1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5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shas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(Haswell)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~450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4.84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4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sgpu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GPU-enabled nodes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4.84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effectively 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7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smem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High-memory nodes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42.7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48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5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sknl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Phi (Knights Landing) nodes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5.25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68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35" name="Google Shape;335;p31"/>
          <p:cNvSpPr txBox="1"/>
          <p:nvPr>
            <p:ph type="title"/>
          </p:nvPr>
        </p:nvSpPr>
        <p:spPr>
          <a:xfrm>
            <a:off x="842786" y="324569"/>
            <a:ext cx="1035222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Partitions</a:t>
            </a:r>
            <a:endParaRPr/>
          </a:p>
        </p:txBody>
      </p:sp>
      <p:sp>
        <p:nvSpPr>
          <p:cNvPr id="336" name="Google Shape;336;p31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37" name="Google Shape;337;p31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38" name="Google Shape;338;p31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9" name="Google Shape;339;p31"/>
          <p:cNvSpPr/>
          <p:nvPr/>
        </p:nvSpPr>
        <p:spPr>
          <a:xfrm>
            <a:off x="7261417" y="2591533"/>
            <a:ext cx="3919608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--partition=shas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"/>
          <p:cNvSpPr txBox="1"/>
          <p:nvPr>
            <p:ph type="title"/>
          </p:nvPr>
        </p:nvSpPr>
        <p:spPr>
          <a:xfrm>
            <a:off x="808704" y="37977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Sub-Partitions</a:t>
            </a:r>
            <a:endParaRPr/>
          </a:p>
        </p:txBody>
      </p:sp>
      <p:graphicFrame>
        <p:nvGraphicFramePr>
          <p:cNvPr id="345" name="Google Shape;345;p32"/>
          <p:cNvGraphicFramePr/>
          <p:nvPr/>
        </p:nvGraphicFramePr>
        <p:xfrm>
          <a:off x="1047750" y="36254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{5B0B6E87-5AE1-4CA4-9F04-2864D2F3D609}</a:tableStyleId>
              </a:tblPr>
              <a:tblGrid>
                <a:gridCol w="2558200"/>
                <a:gridCol w="2111675"/>
                <a:gridCol w="1775300"/>
                <a:gridCol w="1756600"/>
                <a:gridCol w="1906100"/>
              </a:tblGrid>
              <a:tr h="4351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250">
                <a:tc>
                  <a:txBody>
                    <a:bodyPr/>
                    <a:lstStyle/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shas-testing</a:t>
                      </a:r>
                      <a:endParaRPr/>
                    </a:p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sgpu-testing</a:t>
                      </a:r>
                      <a:endParaRPr/>
                    </a:p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sknl-testing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quick turnaround when testing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30 M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 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 cores/node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000">
                <a:tc>
                  <a:txBody>
                    <a:bodyPr/>
                    <a:lstStyle/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shas-interactive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For interactive jobs (command or GUI)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4 H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 core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46" name="Google Shape;346;p32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47" name="Google Shape;347;p32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8" name="Google Shape;348;p32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9" name="Google Shape;349;p32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 addition to normal compute partitions, Summit Users also have access to several testing and interactive partitions 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Quick access to get your applications functional!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838200" y="1653702"/>
            <a:ext cx="10515600" cy="4314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5905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Gerardo Hidalgo-Cuellar</a:t>
            </a:r>
            <a:endParaRPr/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gehi0941@colorado.edu</a:t>
            </a:r>
            <a:r>
              <a:rPr lang="en-US" sz="2400"/>
              <a:t> </a:t>
            </a:r>
            <a:endParaRPr sz="24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www.rc.colorado.edu</a:t>
            </a:r>
            <a:endParaRPr sz="2400">
              <a:solidFill>
                <a:srgbClr val="0563C1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r>
              <a:rPr lang="en-US" sz="2400">
                <a:solidFill>
                  <a:srgbClr val="1D1C1D"/>
                </a:solidFill>
              </a:rPr>
              <a:t> </a:t>
            </a:r>
            <a:r>
              <a:rPr lang="en-US" sz="2000"/>
              <a:t> </a:t>
            </a:r>
            <a:endParaRPr i="1" sz="2400">
              <a:solidFill>
                <a:srgbClr val="A5A5A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i="1" sz="2400">
              <a:solidFill>
                <a:srgbClr val="A5A5A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i="1" sz="2400">
              <a:solidFill>
                <a:srgbClr val="A5A5A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Slides available for download at:</a:t>
            </a:r>
            <a:endParaRPr/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200" u="sng">
                <a:solidFill>
                  <a:schemeClr val="hlink"/>
                </a:solidFill>
                <a:hlinkClick r:id="rId6"/>
              </a:rPr>
              <a:t>https://github.com/ResearchComputing/Supercomputing_Spin_Up_Fall_2021</a:t>
            </a:r>
            <a:r>
              <a:rPr lang="en-US">
                <a:solidFill>
                  <a:schemeClr val="accent5"/>
                </a:solidFill>
              </a:rPr>
              <a:t> </a:t>
            </a:r>
            <a:endParaRPr>
              <a:solidFill>
                <a:schemeClr val="accent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solidFill>
                <a:schemeClr val="accent5"/>
              </a:solidFill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3900">
            <a:spAutoFit/>
          </a:bodyPr>
          <a:lstStyle/>
          <a:p>
            <a:pPr indent="0" lvl="0" marL="2516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i="1" lang="en-US" sz="1585">
                <a:solidFill>
                  <a:schemeClr val="dk1"/>
                </a:solidFill>
              </a:rPr>
              <a:t>, 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Blaas, and M</a:t>
            </a:r>
            <a:r>
              <a:rPr i="1" lang="en-US" sz="1585">
                <a:solidFill>
                  <a:schemeClr val="dk1"/>
                </a:solidFill>
              </a:rPr>
              <a:t>ea Trehan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3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4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b="0" i="1" sz="158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3"/>
          <p:cNvSpPr txBox="1"/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 (--qos)</a:t>
            </a:r>
            <a:endParaRPr/>
          </a:p>
        </p:txBody>
      </p:sp>
      <p:graphicFrame>
        <p:nvGraphicFramePr>
          <p:cNvPr id="355" name="Google Shape;355;p33"/>
          <p:cNvGraphicFramePr/>
          <p:nvPr/>
        </p:nvGraphicFramePr>
        <p:xfrm>
          <a:off x="1071563" y="395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{5B0B6E87-5AE1-4CA4-9F04-2864D2F3D609}</a:tableStyleId>
              </a:tblPr>
              <a:tblGrid>
                <a:gridCol w="1190125"/>
                <a:gridCol w="2535300"/>
                <a:gridCol w="1619325"/>
                <a:gridCol w="1762150"/>
                <a:gridCol w="2072325"/>
              </a:tblGrid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Derived from partition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256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56" name="Google Shape;356;p3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57" name="Google Shape;357;p3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58" name="Google Shape;358;p3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9" name="Google Shape;359;p33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Summit, this means if your job needs to run longer than 1 day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indent="-755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33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4"/>
          <p:cNvSpPr txBox="1"/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366" name="Google Shape;366;p34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67" name="Google Shape;367;p34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68" name="Google Shape;368;p34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5"/>
          <p:cNvSpPr txBox="1"/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374" name="Google Shape;374;p35"/>
          <p:cNvSpPr txBox="1"/>
          <p:nvPr>
            <p:ph idx="1" type="body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/>
          </a:p>
          <a:p>
            <a:pPr indent="-9779" lvl="0" marL="228600" rtl="0" algn="l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r>
              <a:t/>
            </a:r>
            <a:endParaRPr sz="34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Navigate to the '</a:t>
            </a:r>
            <a:r>
              <a:rPr lang="en-US" sz="1950">
                <a:solidFill>
                  <a:schemeClr val="accent5"/>
                </a:solidFill>
              </a:rPr>
              <a:t>job_submission</a:t>
            </a:r>
            <a:r>
              <a:rPr lang="en-US" sz="1950">
                <a:solidFill>
                  <a:srgbClr val="2F2B20"/>
                </a:solidFill>
              </a:rPr>
              <a:t>' directory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Create</a:t>
            </a:r>
            <a:r>
              <a:rPr lang="en-US" sz="1950">
                <a:solidFill>
                  <a:srgbClr val="2F2B20"/>
                </a:solidFill>
              </a:rPr>
              <a:t> file ’</a:t>
            </a:r>
            <a:r>
              <a:rPr lang="en-US" sz="1950">
                <a:solidFill>
                  <a:schemeClr val="accent5"/>
                </a:solidFill>
              </a:rPr>
              <a:t>submit_sleep.sh</a:t>
            </a:r>
            <a:r>
              <a:rPr lang="en-US" sz="19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The job should contain the following commands: </a:t>
            </a:r>
            <a:endParaRPr sz="1950"/>
          </a:p>
        </p:txBody>
      </p:sp>
      <p:sp>
        <p:nvSpPr>
          <p:cNvPr id="375" name="Google Shape;375;p35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/>
          </a:p>
        </p:txBody>
      </p:sp>
      <p:sp>
        <p:nvSpPr>
          <p:cNvPr id="376" name="Google Shape;376;p3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77" name="Google Shape;377;p3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8" name="Google Shape;378;p3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9" name="Google Shape;379;p35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i="1"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submit_sleep.sh</a:t>
            </a:r>
            <a:endParaRPr/>
          </a:p>
        </p:txBody>
      </p:sp>
      <p:sp>
        <p:nvSpPr>
          <p:cNvPr id="385" name="Google Shape;385;p36"/>
          <p:cNvSpPr txBox="1"/>
          <p:nvPr>
            <p:ph idx="1" type="body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6565" lvl="0" marL="469265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1 core of 1 node</a:t>
            </a:r>
            <a:endParaRPr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1 minute wall time</a:t>
            </a:r>
            <a:endParaRPr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shas-testing partition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“sleep.%j.out”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98"/>
              <a:buAutoNum type="arabicPeriod"/>
            </a:pPr>
            <a:r>
              <a:rPr lang="en-US" sz="2398">
                <a:latin typeface="Helvetica Neue"/>
                <a:ea typeface="Helvetica Neue"/>
                <a:cs typeface="Helvetica Neue"/>
                <a:sym typeface="Helvetica Neue"/>
              </a:rPr>
              <a:t>Name your job “sleep”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98"/>
              <a:buAutoNum type="arabicPeriod"/>
            </a:pPr>
            <a:r>
              <a:rPr lang="en-US" sz="2398">
                <a:latin typeface="Helvetica Neue"/>
                <a:ea typeface="Helvetica Neue"/>
                <a:cs typeface="Helvetica Neue"/>
                <a:sym typeface="Helvetica Neue"/>
              </a:rPr>
              <a:t>Bonus: Email yourself when the job ends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98"/>
              <a:buAutoNum type="arabicPeriod"/>
            </a:pPr>
            <a:r>
              <a:rPr lang="en-US" sz="2398">
                <a:latin typeface="Helvetica Neue"/>
                <a:ea typeface="Helvetica Neue"/>
                <a:cs typeface="Helvetica Neue"/>
                <a:sym typeface="Helvetica Neue"/>
              </a:rPr>
              <a:t>Contains the following commands -&gt;  </a:t>
            </a:r>
            <a:endParaRPr i="1" sz="2198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6" name="Google Shape;386;p36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87" name="Google Shape;387;p36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88" name="Google Shape;388;p36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9" name="Google Shape;389;p36"/>
          <p:cNvSpPr txBox="1"/>
          <p:nvPr/>
        </p:nvSpPr>
        <p:spPr>
          <a:xfrm>
            <a:off x="7336303" y="3878133"/>
            <a:ext cx="4280100" cy="997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/>
          </a:p>
        </p:txBody>
      </p:sp>
      <p:sp>
        <p:nvSpPr>
          <p:cNvPr id="390" name="Google Shape;390;p36"/>
          <p:cNvSpPr txBox="1"/>
          <p:nvPr/>
        </p:nvSpPr>
        <p:spPr>
          <a:xfrm>
            <a:off x="8271197" y="5708453"/>
            <a:ext cx="3345481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are prefixed with 'answer'</a:t>
            </a:r>
            <a:endParaRPr i="1" sz="16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140" lvl="0" marL="20574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391" name="Google Shape;391;p36"/>
          <p:cNvSpPr/>
          <p:nvPr/>
        </p:nvSpPr>
        <p:spPr>
          <a:xfrm>
            <a:off x="544141" y="5121384"/>
            <a:ext cx="11072098" cy="476221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065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--reservation=scs submit_sleep.sh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7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Once a job completes its execution, the standard output of the script will be redirected to an output file.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Great for debugging!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Could be different from output generated by your application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is created in directory job was run unless specified in your </a:t>
            </a:r>
            <a:b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4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--output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directive.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the 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directive </a:t>
            </a:r>
            <a:r>
              <a:rPr b="0" i="0" lang="en-US" sz="24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--output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is not provided then a generic file name will be used (slurm_xxxxxx.out).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98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37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398" name="Google Shape;398;p3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99" name="Google Shape;399;p3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0" name="Google Shape;400;p3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1" name="Google Shape;401;p37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i="1" lang="en-US" sz="16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i="1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402" name="Google Shape;402;p37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US" sz="1800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i="1" sz="18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057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8"/>
          <p:cNvSpPr txBox="1"/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408" name="Google Shape;408;p38"/>
          <p:cNvSpPr txBox="1"/>
          <p:nvPr>
            <p:ph idx="1" type="body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in queue and while running:</a:t>
            </a:r>
            <a:endParaRPr sz="220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previous Jobs</a:t>
            </a:r>
            <a:endParaRPr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9" name="Google Shape;409;p38"/>
          <p:cNvSpPr txBox="1"/>
          <p:nvPr/>
        </p:nvSpPr>
        <p:spPr>
          <a:xfrm>
            <a:off x="7244707" y="5738839"/>
            <a:ext cx="4827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10" name="Google Shape;410;p38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11" name="Google Shape;411;p38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2" name="Google Shape;412;p38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3" name="Google Shape;413;p38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squeue –u 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>
              <a:solidFill>
                <a:srgbClr val="AF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squeue –p 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4" name="Google Shape;414;p38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sacct –u 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sacct --start=MM/DD/YY –u 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sacct –j 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9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032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Another method of checking details of your job is with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03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203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solidFill>
                  <a:schemeClr val="accent5"/>
                </a:solidFill>
              </a:rPr>
              <a:t>seff</a:t>
            </a:r>
            <a:r>
              <a:rPr lang="en-US" sz="2400"/>
              <a:t>: Utility to check efficiency post-job</a:t>
            </a:r>
            <a:endParaRPr sz="2400"/>
          </a:p>
        </p:txBody>
      </p:sp>
      <p:sp>
        <p:nvSpPr>
          <p:cNvPr id="420" name="Google Shape;420;p39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421" name="Google Shape;421;p39"/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22" name="Google Shape;422;p39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23" name="Google Shape;423;p39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4" name="Google Shape;424;p39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5" name="Google Shape;425;p39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scontrol show job 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6" name="Google Shape;426;p39"/>
          <p:cNvSpPr/>
          <p:nvPr/>
        </p:nvSpPr>
        <p:spPr>
          <a:xfrm>
            <a:off x="1142025" y="4521495"/>
            <a:ext cx="7263300" cy="738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slurmtools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seff </a:t>
            </a:r>
            <a:r>
              <a:rPr lang="en-US" sz="2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0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432" name="Google Shape;432;p40"/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33" name="Google Shape;433;p4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34" name="Google Shape;434;p4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5" name="Google Shape;435;p4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6" name="Google Shape;436;p40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"Okay so running a job is easy, but how do I run a job with my software?"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LMOD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Module system on CURC systems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Modifies your environment to make your desired software visible to your terminal.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437" name="Google Shape;437;p40"/>
          <p:cNvSpPr/>
          <p:nvPr/>
        </p:nvSpPr>
        <p:spPr>
          <a:xfrm>
            <a:off x="1124623" y="4429913"/>
            <a:ext cx="7263450" cy="707886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1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443" name="Google Shape;443;p41"/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44" name="Google Shape;444;p41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45" name="Google Shape;445;p41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46" name="Google Shape;446;p41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7" name="Google Shape;447;p41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RC User support is happy to assist, but </a:t>
            </a:r>
            <a:r>
              <a:rPr i="1" lang="en-US"/>
              <a:t>installs are best effort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For more assistance contact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rc-help@colorado.edu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448" name="Google Shape;448;p41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2"/>
          <p:cNvSpPr txBox="1"/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1: Serial R Code</a:t>
            </a:r>
            <a:endParaRPr/>
          </a:p>
        </p:txBody>
      </p:sp>
      <p:sp>
        <p:nvSpPr>
          <p:cNvPr id="454" name="Google Shape;454;p42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55" name="Google Shape;455;p42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56" name="Google Shape;456;p4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2" lvl="0" marL="2411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indent="-2667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Summit resources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-228410" lvl="0" marL="241099" rtl="0" algn="l">
              <a:lnSpc>
                <a:spcPct val="90000"/>
              </a:lnSpc>
              <a:spcBef>
                <a:spcPts val="664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indent="-228411" lvl="1" marL="538036" rtl="0" algn="l">
              <a:lnSpc>
                <a:spcPct val="90000"/>
              </a:lnSpc>
              <a:spcBef>
                <a:spcPts val="519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Simple batch jobs</a:t>
            </a:r>
            <a:endParaRPr/>
          </a:p>
          <a:p>
            <a:pPr indent="-228411" lvl="1" marL="538036" rtl="0" algn="l">
              <a:lnSpc>
                <a:spcPct val="90000"/>
              </a:lnSpc>
              <a:spcBef>
                <a:spcPts val="529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Advanced batch jobs: running programs, mpi</a:t>
            </a:r>
            <a:endParaRPr/>
          </a:p>
          <a:p>
            <a:pPr indent="-228411" lvl="1" marL="538036" rtl="0" algn="l">
              <a:lnSpc>
                <a:spcPct val="90000"/>
              </a:lnSpc>
              <a:spcBef>
                <a:spcPts val="525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Interactive jobs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14" name="Google Shape;114;p16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15" name="Google Shape;115;p16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/>
          </a:p>
        </p:txBody>
      </p:sp>
      <p:sp>
        <p:nvSpPr>
          <p:cNvPr id="462" name="Google Shape;462;p43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Let’s run R on an R script</a:t>
            </a:r>
            <a:endParaRPr/>
          </a:p>
          <a:p>
            <a:pPr indent="-2284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This script calls and runs the script </a:t>
            </a:r>
            <a:r>
              <a:rPr i="1" lang="en-US">
                <a:solidFill>
                  <a:schemeClr val="accent5"/>
                </a:solidFill>
              </a:rPr>
              <a:t>R_program.R</a:t>
            </a:r>
            <a:endParaRPr i="1">
              <a:solidFill>
                <a:schemeClr val="accent5"/>
              </a:solidFill>
            </a:endParaRPr>
          </a:p>
          <a:p>
            <a:pPr indent="-266700" lvl="1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400"/>
              <a:buChar char="•"/>
            </a:pPr>
            <a:r>
              <a:rPr lang="en-US">
                <a:solidFill>
                  <a:srgbClr val="2F2B20"/>
                </a:solidFill>
              </a:rPr>
              <a:t>Let’s take a look at the R script</a:t>
            </a:r>
            <a:endParaRPr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Let’s examine the batch script </a:t>
            </a:r>
            <a:r>
              <a:rPr lang="en-US">
                <a:solidFill>
                  <a:schemeClr val="accent5"/>
                </a:solidFill>
              </a:rPr>
              <a:t>submit_R.sh</a:t>
            </a:r>
            <a:endParaRPr>
              <a:solidFill>
                <a:schemeClr val="accent5"/>
              </a:solidFill>
            </a:endParaRPr>
          </a:p>
          <a:p>
            <a:pPr indent="-228411" lvl="1" marL="6983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400"/>
              <a:buChar char="•"/>
            </a:pPr>
            <a:r>
              <a:rPr lang="en-US"/>
              <a:t>Note how R is loaded</a:t>
            </a:r>
            <a:endParaRPr/>
          </a:p>
          <a:p>
            <a:pPr indent="-228410" lvl="0" marL="241099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Go ahead and submit the batch script </a:t>
            </a:r>
            <a:r>
              <a:rPr lang="en-US">
                <a:solidFill>
                  <a:schemeClr val="accent5"/>
                </a:solidFill>
              </a:rPr>
              <a:t>submit_R.sh</a:t>
            </a:r>
            <a:endParaRPr>
              <a:solidFill>
                <a:schemeClr val="accent5"/>
              </a:solidFill>
            </a:endParaRPr>
          </a:p>
          <a:p>
            <a:pPr indent="-50610" lvl="0" marL="241099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 i="1"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463" name="Google Shape;463;p4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64" name="Google Shape;464;p4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5" name="Google Shape;465;p4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4"/>
          <p:cNvSpPr txBox="1"/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2: Serial Matlab Code</a:t>
            </a:r>
            <a:endParaRPr/>
          </a:p>
        </p:txBody>
      </p:sp>
      <p:sp>
        <p:nvSpPr>
          <p:cNvPr id="471" name="Google Shape;471;p44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72" name="Google Shape;472;p44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3" name="Google Shape;473;p44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5"/>
          <p:cNvSpPr txBox="1"/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Launch Matlab!</a:t>
            </a:r>
            <a:endParaRPr/>
          </a:p>
        </p:txBody>
      </p:sp>
      <p:sp>
        <p:nvSpPr>
          <p:cNvPr id="479" name="Google Shape;479;p45"/>
          <p:cNvSpPr txBox="1"/>
          <p:nvPr>
            <p:ph idx="1" type="body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/>
          </a:p>
          <a:p>
            <a:pPr indent="-9779" lvl="0" marL="228600" rtl="0" algn="l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r>
              <a:t/>
            </a:r>
            <a:endParaRPr sz="34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Name it ’</a:t>
            </a:r>
            <a:r>
              <a:rPr lang="en-US" sz="1950">
                <a:solidFill>
                  <a:schemeClr val="accent5"/>
                </a:solidFill>
              </a:rPr>
              <a:t>submit_matlab.sh</a:t>
            </a:r>
            <a:r>
              <a:rPr lang="en-US" sz="19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Load the '</a:t>
            </a:r>
            <a:r>
              <a:rPr lang="en-US" sz="1950">
                <a:solidFill>
                  <a:schemeClr val="accent5"/>
                </a:solidFill>
              </a:rPr>
              <a:t>matlab</a:t>
            </a:r>
            <a:r>
              <a:rPr lang="en-US" sz="1950">
                <a:solidFill>
                  <a:srgbClr val="2F2B20"/>
                </a:solidFill>
              </a:rPr>
              <a:t>' module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The job should contain the following commands: </a:t>
            </a:r>
            <a:endParaRPr sz="1950"/>
          </a:p>
        </p:txBody>
      </p:sp>
      <p:sp>
        <p:nvSpPr>
          <p:cNvPr id="480" name="Google Shape;480;p45"/>
          <p:cNvSpPr txBox="1"/>
          <p:nvPr/>
        </p:nvSpPr>
        <p:spPr>
          <a:xfrm>
            <a:off x="1791456" y="3681071"/>
            <a:ext cx="6936009" cy="628366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progs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matlab –nodisplay –nodesktop –r "matlab_tic;"</a:t>
            </a:r>
            <a:endParaRPr/>
          </a:p>
        </p:txBody>
      </p:sp>
      <p:sp>
        <p:nvSpPr>
          <p:cNvPr id="481" name="Google Shape;481;p4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82" name="Google Shape;482;p4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3" name="Google Shape;483;p4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4" name="Google Shape;484;p45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i="1"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6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submit_matlab.sh</a:t>
            </a:r>
            <a:endParaRPr/>
          </a:p>
        </p:txBody>
      </p:sp>
      <p:sp>
        <p:nvSpPr>
          <p:cNvPr id="490" name="Google Shape;490;p46"/>
          <p:cNvSpPr txBox="1"/>
          <p:nvPr>
            <p:ph idx="1" type="body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6565" lvl="0" marL="469265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1 core of 1 node</a:t>
            </a:r>
            <a:endParaRPr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2 minute wall time</a:t>
            </a:r>
            <a:endParaRPr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shas-testing partition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“matlab.%j.out”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Name your job “matlab”</a:t>
            </a:r>
            <a:endParaRPr/>
          </a:p>
          <a:p>
            <a:pPr indent="0" lvl="0" marL="22860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2398">
                <a:latin typeface="Helvetica Neue"/>
                <a:ea typeface="Helvetica Neue"/>
                <a:cs typeface="Helvetica Neue"/>
                <a:sym typeface="Helvetica Neue"/>
              </a:rPr>
              <a:t>Bonus: Email yourself when the job ends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Contains the following commands    🡪</a:t>
            </a:r>
            <a:endParaRPr sz="2398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1" name="Google Shape;491;p46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92" name="Google Shape;492;p46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3" name="Google Shape;493;p46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4" name="Google Shape;494;p46"/>
          <p:cNvSpPr txBox="1"/>
          <p:nvPr/>
        </p:nvSpPr>
        <p:spPr>
          <a:xfrm>
            <a:off x="6805904" y="4179948"/>
            <a:ext cx="5102700" cy="505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progs</a:t>
            </a:r>
            <a:endParaRPr sz="16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matlab –nodisplay –nodesktop –r "matlab_tic;"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5" name="Google Shape;495;p46"/>
          <p:cNvSpPr txBox="1"/>
          <p:nvPr/>
        </p:nvSpPr>
        <p:spPr>
          <a:xfrm>
            <a:off x="8357788" y="5708453"/>
            <a:ext cx="3258890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are prefixed with 'answer'</a:t>
            </a:r>
            <a:endParaRPr i="1" sz="16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140" lvl="0" marL="20574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496" name="Google Shape;496;p46"/>
          <p:cNvSpPr/>
          <p:nvPr/>
        </p:nvSpPr>
        <p:spPr>
          <a:xfrm>
            <a:off x="544141" y="5121384"/>
            <a:ext cx="11072098" cy="476221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065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--reservation=scs submit_matlab.sh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7"/>
          <p:cNvSpPr txBox="1"/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Advanced Job Scripts</a:t>
            </a:r>
            <a:endParaRPr/>
          </a:p>
        </p:txBody>
      </p:sp>
      <p:sp>
        <p:nvSpPr>
          <p:cNvPr id="502" name="Google Shape;502;p47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03" name="Google Shape;503;p47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4" name="Google Shape;504;p47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510" name="Google Shape;510;p48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/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Number of tasks always &gt; 1. E.g., </a:t>
            </a:r>
            <a:endParaRPr/>
          </a:p>
          <a:p>
            <a:pPr indent="0" lvl="0" marL="1268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mpi. </a:t>
            </a:r>
            <a:r>
              <a:rPr lang="en-US" sz="2398">
                <a:solidFill>
                  <a:srgbClr val="2F2B20"/>
                </a:solidFill>
              </a:rPr>
              <a:t>E.g., </a:t>
            </a:r>
            <a:endParaRPr/>
          </a:p>
          <a:p>
            <a:pPr indent="-101537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r>
              <a:t/>
            </a:r>
            <a:endParaRPr sz="19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Executable preceded with mpirun, srun, or mpiexec. E.g.,</a:t>
            </a:r>
            <a:endParaRPr/>
          </a:p>
          <a:p>
            <a:pPr indent="-76137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Examine and run the example ‘</a:t>
            </a:r>
            <a:r>
              <a:rPr lang="en-US" sz="2398">
                <a:solidFill>
                  <a:schemeClr val="accent5"/>
                </a:solidFill>
              </a:rPr>
              <a:t>submit_python_mpi.sh</a:t>
            </a:r>
            <a:r>
              <a:rPr lang="en-US" sz="23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11" name="Google Shape;511;p4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12" name="Google Shape;512;p4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3" name="Google Shape;513;p4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4" name="Google Shape;514;p48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515" name="Google Shape;515;p48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/>
          </a:p>
        </p:txBody>
      </p:sp>
      <p:sp>
        <p:nvSpPr>
          <p:cNvPr id="516" name="Google Shape;516;p48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 –np 4 python yourscript.py</a:t>
            </a:r>
            <a:endParaRPr/>
          </a:p>
        </p:txBody>
      </p:sp>
      <p:sp>
        <p:nvSpPr>
          <p:cNvPr id="517" name="Google Shape;517;p48"/>
          <p:cNvSpPr/>
          <p:nvPr/>
        </p:nvSpPr>
        <p:spPr>
          <a:xfrm>
            <a:off x="1817318" y="5348242"/>
            <a:ext cx="8922635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--reservation=scs submit_python_mpi.sh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4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523" name="Google Shape;523;p49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indent="-228410" lvl="0" marL="241099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indent="-228410" lvl="1" marL="1147133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/>
          </a:p>
          <a:p>
            <a:pPr indent="0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interactively…</a:t>
            </a:r>
            <a:endParaRPr sz="2398"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24" name="Google Shape;524;p49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25" name="Google Shape;525;p49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6" name="Google Shape;526;p49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/>
          </a:p>
        </p:txBody>
      </p:sp>
      <p:sp>
        <p:nvSpPr>
          <p:cNvPr id="532" name="Google Shape;532;p50"/>
          <p:cNvSpPr txBox="1"/>
          <p:nvPr>
            <p:ph idx="1" type="body"/>
          </p:nvPr>
        </p:nvSpPr>
        <p:spPr>
          <a:xfrm>
            <a:off x="636319" y="1801875"/>
            <a:ext cx="11155879" cy="36845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410" lvl="0" marL="241099" marR="5075" rtl="0" algn="l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ct val="100000"/>
              <a:buChar char="•"/>
            </a:pPr>
            <a:r>
              <a:rPr lang="en-US" sz="2400"/>
              <a:t>T</a:t>
            </a:r>
            <a:r>
              <a:rPr lang="en-US" sz="2400">
                <a:solidFill>
                  <a:srgbClr val="2F2B20"/>
                </a:solidFill>
              </a:rPr>
              <a:t>o work with R interactively, we request time from Summit</a:t>
            </a:r>
            <a:endParaRPr sz="2400"/>
          </a:p>
          <a:p>
            <a:pPr indent="-228410" lvl="0" marL="241099" marR="441593" rtl="0" algn="l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Clr>
                <a:srgbClr val="A9A57C"/>
              </a:buClr>
              <a:buSzPct val="100000"/>
              <a:buChar char="•"/>
            </a:pPr>
            <a:r>
              <a:rPr lang="en-US" sz="2400">
                <a:solidFill>
                  <a:srgbClr val="2F2B20"/>
                </a:solidFill>
              </a:rPr>
              <a:t>When the resources become available the job starts</a:t>
            </a:r>
            <a:endParaRPr sz="2400"/>
          </a:p>
          <a:p>
            <a:pPr indent="-228410" lvl="0" marL="241099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A9A57C"/>
              </a:buClr>
              <a:buSzPct val="100000"/>
              <a:buChar char="•"/>
            </a:pPr>
            <a:r>
              <a:rPr lang="en-US" sz="2400">
                <a:solidFill>
                  <a:srgbClr val="2F2B20"/>
                </a:solidFill>
              </a:rPr>
              <a:t>Commands to run:</a:t>
            </a:r>
            <a:endParaRPr sz="2400"/>
          </a:p>
          <a:p>
            <a:pPr indent="0" lvl="0" marL="582894" rtl="0" algn="l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4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582894" rtl="0" algn="l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4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100000"/>
              <a:buChar char="•"/>
            </a:pPr>
            <a:r>
              <a:rPr lang="en-US" sz="2400">
                <a:solidFill>
                  <a:srgbClr val="2F2B20"/>
                </a:solidFill>
              </a:rPr>
              <a:t>Once we receive a prompt, then:</a:t>
            </a:r>
            <a:endParaRPr/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r>
              <a:t/>
            </a:r>
            <a:endParaRPr sz="2400">
              <a:solidFill>
                <a:srgbClr val="2F2B20"/>
              </a:solidFill>
            </a:endParaRPr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r>
              <a:t/>
            </a:r>
            <a:endParaRPr sz="2400"/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r>
              <a:t/>
            </a:r>
            <a:endParaRPr sz="2400"/>
          </a:p>
          <a:p>
            <a:pPr indent="0" lvl="0" marL="582894" marR="4861348" rtl="0" algn="l">
              <a:lnSpc>
                <a:spcPct val="100000"/>
              </a:lnSpc>
              <a:spcBef>
                <a:spcPts val="4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24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Char char="•"/>
            </a:pPr>
            <a:r>
              <a:rPr lang="en-US" sz="2400">
                <a:solidFill>
                  <a:srgbClr val="2F2B20"/>
                </a:solidFill>
              </a:rPr>
              <a:t>Once we finish we must exit! (job will time out eventually) </a:t>
            </a:r>
            <a:endParaRPr/>
          </a:p>
          <a:p>
            <a:pPr indent="-63945" lvl="0" marL="24109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1268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</p:txBody>
      </p:sp>
      <p:sp>
        <p:nvSpPr>
          <p:cNvPr id="533" name="Google Shape;533;p5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34" name="Google Shape;534;p5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5" name="Google Shape;535;p5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6" name="Google Shape;536;p50"/>
          <p:cNvSpPr/>
          <p:nvPr/>
        </p:nvSpPr>
        <p:spPr>
          <a:xfrm>
            <a:off x="1007604" y="2973345"/>
            <a:ext cx="6955750" cy="40011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sinteractive –-time=00:10:00 --reservation=scs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7" name="Google Shape;537;p50"/>
          <p:cNvSpPr/>
          <p:nvPr/>
        </p:nvSpPr>
        <p:spPr>
          <a:xfrm>
            <a:off x="1007604" y="3868461"/>
            <a:ext cx="9360254" cy="1015663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./progs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8" name="Google Shape;538;p50"/>
          <p:cNvSpPr/>
          <p:nvPr/>
        </p:nvSpPr>
        <p:spPr>
          <a:xfrm>
            <a:off x="1007603" y="5502241"/>
            <a:ext cx="9360255" cy="40011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51"/>
          <p:cNvSpPr txBox="1"/>
          <p:nvPr>
            <p:ph type="title"/>
          </p:nvPr>
        </p:nvSpPr>
        <p:spPr>
          <a:xfrm>
            <a:off x="838199" y="479073"/>
            <a:ext cx="10377881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Tools for submitting many small jobs at once</a:t>
            </a:r>
            <a:endParaRPr/>
          </a:p>
        </p:txBody>
      </p:sp>
      <p:sp>
        <p:nvSpPr>
          <p:cNvPr id="544" name="Google Shape;544;p51"/>
          <p:cNvSpPr txBox="1"/>
          <p:nvPr>
            <p:ph idx="1" type="body"/>
          </p:nvPr>
        </p:nvSpPr>
        <p:spPr>
          <a:xfrm>
            <a:off x="838200" y="1996580"/>
            <a:ext cx="10515600" cy="39711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4066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>
                <a:solidFill>
                  <a:srgbClr val="2F2B20"/>
                </a:solidFill>
              </a:rPr>
              <a:t>CURC Load Balancer</a:t>
            </a:r>
            <a:endParaRPr/>
          </a:p>
          <a:p>
            <a:pPr indent="-227965" lvl="1" marL="697865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Char char="•"/>
            </a:pPr>
            <a:r>
              <a:rPr lang="en-US" sz="1998" u="sng">
                <a:solidFill>
                  <a:schemeClr val="hlink"/>
                </a:solidFill>
                <a:hlinkClick r:id="rId3"/>
              </a:rPr>
              <a:t>https://curc.readthedocs.io/en/latest/software/loadbalancer.html</a:t>
            </a:r>
            <a:r>
              <a:rPr lang="en-US" sz="1998"/>
              <a:t> </a:t>
            </a:r>
            <a:endParaRPr/>
          </a:p>
          <a:p>
            <a:pPr indent="-101092" lvl="1" marL="697865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r>
              <a:t/>
            </a:r>
            <a:endParaRPr sz="1998"/>
          </a:p>
          <a:p>
            <a:pPr indent="-227965" lvl="0" marL="240665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/>
              <a:t>Slurm job arrays</a:t>
            </a:r>
            <a:endParaRPr/>
          </a:p>
          <a:p>
            <a:pPr indent="-227965" lvl="1" marL="697865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Char char="•"/>
            </a:pPr>
            <a:r>
              <a:rPr lang="en-US" sz="1998" u="sng">
                <a:solidFill>
                  <a:schemeClr val="hlink"/>
                </a:solidFill>
                <a:hlinkClick r:id="rId4"/>
              </a:rPr>
              <a:t>https://slurm.schedmd.com/job_array.html</a:t>
            </a:r>
            <a:r>
              <a:rPr lang="en-US" sz="1998"/>
              <a:t>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45" name="Google Shape;545;p51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46" name="Google Shape;546;p51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7" name="Google Shape;547;p51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2"/>
          <p:cNvSpPr txBox="1"/>
          <p:nvPr>
            <p:ph type="title"/>
          </p:nvPr>
        </p:nvSpPr>
        <p:spPr>
          <a:xfrm>
            <a:off x="838200" y="32063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/>
          </a:p>
        </p:txBody>
      </p:sp>
      <p:sp>
        <p:nvSpPr>
          <p:cNvPr id="553" name="Google Shape;553;p52"/>
          <p:cNvSpPr txBox="1"/>
          <p:nvPr>
            <p:ph idx="1" type="body"/>
          </p:nvPr>
        </p:nvSpPr>
        <p:spPr>
          <a:xfrm>
            <a:off x="882575" y="142708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/>
              <a:t>Please fill out the survey: 	</a:t>
            </a:r>
            <a:r>
              <a:rPr lang="en-US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r>
              <a:rPr lang="en-US">
                <a:solidFill>
                  <a:schemeClr val="accent3"/>
                </a:solidFill>
              </a:rPr>
              <a:t> </a:t>
            </a:r>
            <a:endParaRPr/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/>
              <a:t>Contact information: 		</a:t>
            </a:r>
            <a:r>
              <a:rPr lang="en-US" u="sng">
                <a:solidFill>
                  <a:srgbClr val="A5A5A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endParaRPr sz="600">
              <a:solidFill>
                <a:srgbClr val="A5A5A5"/>
              </a:solidFill>
            </a:endParaRPr>
          </a:p>
          <a:p>
            <a:pPr indent="0" lvl="0" marL="457200" marR="59055" rtl="0" algn="l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5A5A5"/>
              </a:solidFill>
            </a:endParaRPr>
          </a:p>
          <a:p>
            <a:pPr indent="-406400" lvl="0" marL="457200" marR="59055" rtl="0" algn="l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/>
              <a:t>Slides and Examples from this course:</a:t>
            </a:r>
            <a:r>
              <a:rPr lang="en-US" sz="2800">
                <a:solidFill>
                  <a:srgbClr val="999999"/>
                </a:solidFill>
              </a:rPr>
              <a:t> </a:t>
            </a:r>
            <a:r>
              <a:rPr lang="en-US" sz="21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https://github.com/ResearchComputing/Supercomputing_Spin_Up_Fall_2021</a:t>
            </a:r>
            <a:endParaRPr sz="2100">
              <a:solidFill>
                <a:schemeClr val="accent5"/>
              </a:solidFill>
            </a:endParaRPr>
          </a:p>
          <a:p>
            <a:pPr indent="0" lvl="0" marL="457200" marR="59055" rtl="0" algn="l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accent5"/>
              </a:solidFill>
            </a:endParaRPr>
          </a:p>
          <a:p>
            <a:pPr indent="-4064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/>
              <a:t>Slurm Commands:  </a:t>
            </a:r>
            <a:r>
              <a:rPr lang="en-US" sz="2800" u="sng">
                <a:solidFill>
                  <a:srgbClr val="999999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https://slurm.schedmd.com/quickstart.html</a:t>
            </a:r>
            <a:endParaRPr i="1">
              <a:solidFill>
                <a:srgbClr val="A5A5A5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54" name="Google Shape;554;p52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55" name="Google Shape;555;p52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6" name="Google Shape;556;p52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21" name="Google Shape;121;p17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22" name="Google Shape;122;p17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3" name="Google Shape;12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127" name="Google Shape;127;p17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17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17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17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133" name="Google Shape;133;p17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134" name="Google Shape;13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53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Minimal Batch Script</a:t>
            </a:r>
            <a:endParaRPr/>
          </a:p>
        </p:txBody>
      </p:sp>
      <p:sp>
        <p:nvSpPr>
          <p:cNvPr id="562" name="Google Shape;562;p53"/>
          <p:cNvSpPr txBox="1"/>
          <p:nvPr>
            <p:ph idx="1" type="body"/>
          </p:nvPr>
        </p:nvSpPr>
        <p:spPr>
          <a:xfrm>
            <a:off x="838200" y="144483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What is the </a:t>
            </a:r>
            <a:r>
              <a:rPr i="1" lang="en-US" sz="2400"/>
              <a:t>minimum</a:t>
            </a:r>
            <a:r>
              <a:rPr lang="en-US" sz="2400"/>
              <a:t> required by a batch script?</a:t>
            </a:r>
            <a:endParaRPr sz="24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53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64" name="Google Shape;564;p53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5" name="Google Shape;565;p53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6" name="Google Shape;566;p53"/>
          <p:cNvSpPr txBox="1"/>
          <p:nvPr/>
        </p:nvSpPr>
        <p:spPr>
          <a:xfrm>
            <a:off x="742267" y="2785341"/>
            <a:ext cx="10515600" cy="3091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54"/>
          <p:cNvSpPr txBox="1"/>
          <p:nvPr>
            <p:ph idx="1" type="body"/>
          </p:nvPr>
        </p:nvSpPr>
        <p:spPr>
          <a:xfrm>
            <a:off x="1730025" y="2008300"/>
            <a:ext cx="8996100" cy="3483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2400">
              <a:solidFill>
                <a:srgbClr val="A5A5A5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sacct -j 9151881 --format=account,elapsed,ncpus,qos,reqmem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Account     | Elapsed  | NCPUS  | QOS     | ReqMem |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ucb-general | 00:00:03 | 1      |  normal | 4848Mc |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ucb-general | 00:00:03 | 1      |         | 4848Mc |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ucb-general | 00:00:03 | 1      |         | 4848Mc |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2" name="Google Shape;572;p54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73" name="Google Shape;573;p54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74" name="Google Shape;574;p54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5" name="Google Shape;575;p54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Minimal Batch Script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5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81" name="Google Shape;581;p55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82" name="Google Shape;582;p55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3" name="Google Shape;583;p55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from Different Directory</a:t>
            </a:r>
            <a:endParaRPr/>
          </a:p>
        </p:txBody>
      </p:sp>
      <p:sp>
        <p:nvSpPr>
          <p:cNvPr id="584" name="Google Shape;584;p55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What happens if we try to run a script from a different directory?</a:t>
            </a:r>
            <a:endParaRPr sz="2398">
              <a:solidFill>
                <a:srgbClr val="2F2B20"/>
              </a:solidFill>
            </a:endParaRPr>
          </a:p>
          <a:p>
            <a:pPr indent="-266572" lvl="1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either by giving full or relative address?</a:t>
            </a:r>
            <a:endParaRPr sz="2398"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66573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Where does the output go?</a:t>
            </a:r>
            <a:endParaRPr sz="2398">
              <a:solidFill>
                <a:srgbClr val="2F2B20"/>
              </a:solidFill>
            </a:endParaRPr>
          </a:p>
          <a:p>
            <a:pPr indent="-266573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Potential benefits?</a:t>
            </a:r>
            <a:endParaRPr sz="2398">
              <a:solidFill>
                <a:srgbClr val="2F2B20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56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90" name="Google Shape;590;p56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91" name="Google Shape;591;p56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2" name="Google Shape;592;p56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from Different Directory</a:t>
            </a:r>
            <a:endParaRPr/>
          </a:p>
        </p:txBody>
      </p:sp>
      <p:sp>
        <p:nvSpPr>
          <p:cNvPr id="593" name="Google Shape;593;p56"/>
          <p:cNvSpPr txBox="1"/>
          <p:nvPr/>
        </p:nvSpPr>
        <p:spPr>
          <a:xfrm>
            <a:off x="742267" y="2404341"/>
            <a:ext cx="10515600" cy="3091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pwd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touch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test.txt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57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99" name="Google Shape;599;p57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0" name="Google Shape;600;p57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1" name="Google Shape;601;p57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to Different Directory</a:t>
            </a:r>
            <a:endParaRPr/>
          </a:p>
        </p:txBody>
      </p:sp>
      <p:sp>
        <p:nvSpPr>
          <p:cNvPr id="602" name="Google Shape;602;p57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What happens if we try to run a script and change into a different directory?</a:t>
            </a:r>
            <a:endParaRPr sz="2398"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66573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Where does the output go?</a:t>
            </a:r>
            <a:endParaRPr sz="2398">
              <a:solidFill>
                <a:srgbClr val="2F2B20"/>
              </a:solidFill>
            </a:endParaRPr>
          </a:p>
          <a:p>
            <a:pPr indent="-266573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Clr>
                <a:srgbClr val="A9A57C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Potential benefits?</a:t>
            </a:r>
            <a:endParaRPr sz="2398">
              <a:solidFill>
                <a:srgbClr val="2F2B20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58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08" name="Google Shape;608;p58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9" name="Google Shape;609;p58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0" name="Google Shape;610;p58"/>
          <p:cNvSpPr txBox="1"/>
          <p:nvPr>
            <p:ph type="title"/>
          </p:nvPr>
        </p:nvSpPr>
        <p:spPr>
          <a:xfrm>
            <a:off x="838200" y="32063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to Different Directory</a:t>
            </a:r>
            <a:endParaRPr/>
          </a:p>
        </p:txBody>
      </p:sp>
      <p:sp>
        <p:nvSpPr>
          <p:cNvPr id="611" name="Google Shape;611;p58"/>
          <p:cNvSpPr txBox="1"/>
          <p:nvPr/>
        </p:nvSpPr>
        <p:spPr>
          <a:xfrm>
            <a:off x="742267" y="1718541"/>
            <a:ext cx="10515600" cy="4014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echo "starting dir: $(pwd)"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touch start.txt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cd ../test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touch end.txt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"ending dir: $(pwd)"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44" name="Google Shape;144;p18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45" name="Google Shape;145;p18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2241298" y="2727889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3713188" y="2342533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4380809" y="3127948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3047783" y="3720543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1564567" y="3513171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1" name="Google Shape;151;p18"/>
          <p:cNvCxnSpPr>
            <a:stCxn id="150" idx="3"/>
            <a:endCxn id="146" idx="1"/>
          </p:cNvCxnSpPr>
          <p:nvPr/>
        </p:nvCxnSpPr>
        <p:spPr>
          <a:xfrm flipH="1" rot="10800000">
            <a:off x="1949767" y="2920371"/>
            <a:ext cx="291600" cy="7854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8"/>
          <p:cNvCxnSpPr>
            <a:stCxn id="150" idx="3"/>
            <a:endCxn id="149" idx="1"/>
          </p:cNvCxnSpPr>
          <p:nvPr/>
        </p:nvCxnSpPr>
        <p:spPr>
          <a:xfrm>
            <a:off x="1949767" y="3705771"/>
            <a:ext cx="1098000" cy="2073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8"/>
          <p:cNvCxnSpPr>
            <a:stCxn id="146" idx="2"/>
            <a:endCxn id="149" idx="1"/>
          </p:cNvCxnSpPr>
          <p:nvPr/>
        </p:nvCxnSpPr>
        <p:spPr>
          <a:xfrm>
            <a:off x="2433898" y="3113089"/>
            <a:ext cx="613800" cy="8001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8"/>
          <p:cNvCxnSpPr>
            <a:endCxn id="147" idx="1"/>
          </p:cNvCxnSpPr>
          <p:nvPr/>
        </p:nvCxnSpPr>
        <p:spPr>
          <a:xfrm flipH="1" rot="10800000">
            <a:off x="2626288" y="2535133"/>
            <a:ext cx="1086900" cy="3852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8"/>
          <p:cNvCxnSpPr>
            <a:endCxn id="149" idx="3"/>
          </p:cNvCxnSpPr>
          <p:nvPr/>
        </p:nvCxnSpPr>
        <p:spPr>
          <a:xfrm flipH="1">
            <a:off x="3432983" y="2727843"/>
            <a:ext cx="472500" cy="11853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18"/>
          <p:cNvCxnSpPr>
            <a:stCxn id="147" idx="3"/>
            <a:endCxn id="148" idx="1"/>
          </p:cNvCxnSpPr>
          <p:nvPr/>
        </p:nvCxnSpPr>
        <p:spPr>
          <a:xfrm>
            <a:off x="4098388" y="2535133"/>
            <a:ext cx="282300" cy="7854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18"/>
          <p:cNvCxnSpPr>
            <a:stCxn id="149" idx="3"/>
            <a:endCxn id="148" idx="1"/>
          </p:cNvCxnSpPr>
          <p:nvPr/>
        </p:nvCxnSpPr>
        <p:spPr>
          <a:xfrm flipH="1" rot="10800000">
            <a:off x="3432983" y="3320643"/>
            <a:ext cx="947700" cy="5925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18"/>
          <p:cNvSpPr/>
          <p:nvPr/>
        </p:nvSpPr>
        <p:spPr>
          <a:xfrm rot="10800000">
            <a:off x="9310717" y="3099832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 rot="10800000">
            <a:off x="7758190" y="3506300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 rot="10800000">
            <a:off x="7053994" y="2677855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 rot="10800000">
            <a:off x="8460049" y="2052793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 rot="10800000">
            <a:off x="10024523" y="2271527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3" name="Google Shape;163;p18"/>
          <p:cNvCxnSpPr>
            <a:stCxn id="162" idx="3"/>
            <a:endCxn id="158" idx="1"/>
          </p:cNvCxnSpPr>
          <p:nvPr/>
        </p:nvCxnSpPr>
        <p:spPr>
          <a:xfrm flipH="1">
            <a:off x="9717323" y="2474777"/>
            <a:ext cx="307200" cy="828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18"/>
          <p:cNvCxnSpPr>
            <a:stCxn id="162" idx="3"/>
            <a:endCxn id="161" idx="1"/>
          </p:cNvCxnSpPr>
          <p:nvPr/>
        </p:nvCxnSpPr>
        <p:spPr>
          <a:xfrm rot="10800000">
            <a:off x="8866523" y="2256077"/>
            <a:ext cx="1158000" cy="21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8"/>
          <p:cNvCxnSpPr>
            <a:stCxn id="158" idx="2"/>
            <a:endCxn id="161" idx="1"/>
          </p:cNvCxnSpPr>
          <p:nvPr/>
        </p:nvCxnSpPr>
        <p:spPr>
          <a:xfrm rot="10800000">
            <a:off x="8866567" y="2255932"/>
            <a:ext cx="647400" cy="84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8"/>
          <p:cNvCxnSpPr>
            <a:endCxn id="159" idx="1"/>
          </p:cNvCxnSpPr>
          <p:nvPr/>
        </p:nvCxnSpPr>
        <p:spPr>
          <a:xfrm flipH="1">
            <a:off x="8164690" y="3303050"/>
            <a:ext cx="1146000" cy="406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18"/>
          <p:cNvCxnSpPr>
            <a:endCxn id="161" idx="3"/>
          </p:cNvCxnSpPr>
          <p:nvPr/>
        </p:nvCxnSpPr>
        <p:spPr>
          <a:xfrm flipH="1" rot="10800000">
            <a:off x="7961749" y="2256043"/>
            <a:ext cx="498300" cy="1250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8"/>
          <p:cNvCxnSpPr>
            <a:stCxn id="159" idx="3"/>
            <a:endCxn id="160" idx="1"/>
          </p:cNvCxnSpPr>
          <p:nvPr/>
        </p:nvCxnSpPr>
        <p:spPr>
          <a:xfrm rot="10800000">
            <a:off x="7460590" y="2881250"/>
            <a:ext cx="297600" cy="828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8"/>
          <p:cNvCxnSpPr>
            <a:stCxn id="161" idx="3"/>
            <a:endCxn id="160" idx="1"/>
          </p:cNvCxnSpPr>
          <p:nvPr/>
        </p:nvCxnSpPr>
        <p:spPr>
          <a:xfrm flipH="1">
            <a:off x="7460449" y="2256043"/>
            <a:ext cx="999600" cy="625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18"/>
          <p:cNvSpPr txBox="1"/>
          <p:nvPr/>
        </p:nvSpPr>
        <p:spPr>
          <a:xfrm>
            <a:off x="2136167" y="1736633"/>
            <a:ext cx="195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Summit</a:t>
            </a:r>
            <a:endParaRPr b="1" sz="2400"/>
          </a:p>
        </p:txBody>
      </p:sp>
      <p:sp>
        <p:nvSpPr>
          <p:cNvPr id="171" name="Google Shape;171;p18"/>
          <p:cNvSpPr txBox="1"/>
          <p:nvPr/>
        </p:nvSpPr>
        <p:spPr>
          <a:xfrm>
            <a:off x="8058400" y="1370933"/>
            <a:ext cx="136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Blanca</a:t>
            </a:r>
            <a:endParaRPr b="1" sz="2400"/>
          </a:p>
        </p:txBody>
      </p:sp>
      <p:sp>
        <p:nvSpPr>
          <p:cNvPr id="172" name="Google Shape;172;p18"/>
          <p:cNvSpPr txBox="1"/>
          <p:nvPr>
            <p:ph idx="1" type="body"/>
          </p:nvPr>
        </p:nvSpPr>
        <p:spPr>
          <a:xfrm>
            <a:off x="1564567" y="4333433"/>
            <a:ext cx="2785500" cy="148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0850" lvl="0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NSF-Funded</a:t>
            </a:r>
            <a:endParaRPr sz="2300"/>
          </a:p>
          <a:p>
            <a:pPr indent="-4508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Shared</a:t>
            </a:r>
            <a:endParaRPr sz="2300"/>
          </a:p>
          <a:p>
            <a:pPr indent="-4508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450+ Nodes</a:t>
            </a:r>
            <a:endParaRPr sz="2300"/>
          </a:p>
        </p:txBody>
      </p:sp>
      <p:sp>
        <p:nvSpPr>
          <p:cNvPr id="173" name="Google Shape;173;p18"/>
          <p:cNvSpPr txBox="1"/>
          <p:nvPr>
            <p:ph idx="1" type="body"/>
          </p:nvPr>
        </p:nvSpPr>
        <p:spPr>
          <a:xfrm>
            <a:off x="7344900" y="4333433"/>
            <a:ext cx="3585900" cy="148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0850" lvl="0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Buy-in Cluster</a:t>
            </a:r>
            <a:endParaRPr sz="2300"/>
          </a:p>
          <a:p>
            <a:pPr indent="-4508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High priority use</a:t>
            </a:r>
            <a:endParaRPr sz="2300"/>
          </a:p>
        </p:txBody>
      </p:sp>
      <p:pic>
        <p:nvPicPr>
          <p:cNvPr id="174" name="Google Shape;17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4102" y="2678154"/>
            <a:ext cx="406400" cy="406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8302" y="3506571"/>
            <a:ext cx="406400" cy="406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0135" y="2053071"/>
            <a:ext cx="406400" cy="406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0835" y="3092371"/>
            <a:ext cx="406400" cy="406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4635" y="2271804"/>
            <a:ext cx="406400" cy="406042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 txBox="1"/>
          <p:nvPr>
            <p:ph type="title"/>
          </p:nvPr>
        </p:nvSpPr>
        <p:spPr>
          <a:xfrm>
            <a:off x="1024800" y="1818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Clusters at RC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RMACC Summit Supercomputer</a:t>
            </a:r>
            <a:endParaRPr/>
          </a:p>
        </p:txBody>
      </p:sp>
      <p:sp>
        <p:nvSpPr>
          <p:cNvPr id="185" name="Google Shape;185;p19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450 compute nodes (Intel Xeon Haswell)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24 cores per node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11,400 total cores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Omni-Path network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1.2 PB scratch storage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GPFS File system</a:t>
            </a:r>
            <a:endParaRPr/>
          </a:p>
          <a:p>
            <a:pPr indent="-1651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67% CU, 23% CSU, 10% RMACC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86" name="Google Shape;18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5840" y="2237409"/>
            <a:ext cx="3390659" cy="3390659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9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88" name="Google Shape;188;p19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9" name="Google Shape;189;p19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/>
          <p:nvPr>
            <p:ph type="title"/>
          </p:nvPr>
        </p:nvSpPr>
        <p:spPr>
          <a:xfrm>
            <a:off x="838200" y="53290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Additional Types of RMACC Summit Compute Nodes</a:t>
            </a:r>
            <a:endParaRPr/>
          </a:p>
        </p:txBody>
      </p:sp>
      <p:sp>
        <p:nvSpPr>
          <p:cNvPr id="195" name="Google Shape;195;p20"/>
          <p:cNvSpPr txBox="1"/>
          <p:nvPr>
            <p:ph idx="1" type="body"/>
          </p:nvPr>
        </p:nvSpPr>
        <p:spPr>
          <a:xfrm>
            <a:off x="838200" y="2189527"/>
            <a:ext cx="10515600" cy="3778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10 Graphics Processing Unit (GPU) Nodes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>
                <a:solidFill>
                  <a:srgbClr val="000000"/>
                </a:solidFill>
              </a:rPr>
              <a:t>NVIDIA Tesla K80 (2/node)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5 High Memory Nodes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>
                <a:solidFill>
                  <a:srgbClr val="000000"/>
                </a:solidFill>
              </a:rPr>
              <a:t>2 TB of memory/node, 48 cores/node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20 Phi Nodes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>
                <a:solidFill>
                  <a:srgbClr val="000000"/>
                </a:solidFill>
              </a:rPr>
              <a:t>Intel Xeon Phi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>
                <a:solidFill>
                  <a:srgbClr val="000000"/>
                </a:solidFill>
              </a:rPr>
              <a:t>68 cores/node, 4x threads/core</a:t>
            </a:r>
            <a:endParaRPr/>
          </a:p>
        </p:txBody>
      </p:sp>
      <p:sp>
        <p:nvSpPr>
          <p:cNvPr id="196" name="Google Shape;196;p2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97" name="Google Shape;197;p2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8" name="Google Shape;198;p2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/>
          </a:p>
        </p:txBody>
      </p:sp>
      <p:sp>
        <p:nvSpPr>
          <p:cNvPr id="204" name="Google Shape;204;p21"/>
          <p:cNvSpPr txBox="1"/>
          <p:nvPr>
            <p:ph idx="1" type="body"/>
          </p:nvPr>
        </p:nvSpPr>
        <p:spPr>
          <a:xfrm>
            <a:off x="838200" y="1956122"/>
            <a:ext cx="105156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If you have an RMACC account already, login as follows from a terminal:</a:t>
            </a:r>
            <a:endParaRPr/>
          </a:p>
          <a:p>
            <a:pPr indent="0" lvl="0" marL="1268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50610" lvl="0" marL="24109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If you do not have an RMACC account use one of our temporary accounts:</a:t>
            </a:r>
            <a:endParaRPr/>
          </a:p>
          <a:p>
            <a:pPr indent="-101411" lvl="2" marL="1155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9A57C"/>
              </a:buClr>
              <a:buSzPts val="2000"/>
              <a:buNone/>
            </a:pPr>
            <a:r>
              <a:t/>
            </a:r>
            <a:endParaRPr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05" name="Google Shape;205;p21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06" name="Google Shape;206;p21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7" name="Google Shape;207;p21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8" name="Google Shape;208;p21"/>
          <p:cNvSpPr txBox="1"/>
          <p:nvPr/>
        </p:nvSpPr>
        <p:spPr>
          <a:xfrm>
            <a:off x="1449200" y="2878800"/>
            <a:ext cx="8802300" cy="646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ssh </a:t>
            </a:r>
            <a:r>
              <a:rPr b="0" i="0" lang="en-US" sz="1800" u="none" cap="none" strike="noStrik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b="0" i="0" lang="en-US" sz="1800" u="none" cap="none" strike="noStrike">
                <a:solidFill>
                  <a:srgbClr val="0563C1"/>
                </a:solidFill>
                <a:latin typeface="Consolas"/>
                <a:ea typeface="Consolas"/>
                <a:cs typeface="Consolas"/>
                <a:sym typeface="Consolas"/>
              </a:rPr>
              <a:t>login.rc.colorado.edu</a:t>
            </a: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Where username is your identikey</a:t>
            </a:r>
            <a:endParaRPr b="0" i="1" sz="1800" u="none" cap="none" strike="noStrik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9" name="Google Shape;209;p21"/>
          <p:cNvSpPr txBox="1"/>
          <p:nvPr/>
        </p:nvSpPr>
        <p:spPr>
          <a:xfrm>
            <a:off x="1449197" y="4846327"/>
            <a:ext cx="8802300" cy="646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ssh 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</a:t>
            </a:r>
            <a:r>
              <a:rPr b="0" i="0" lang="en-US" sz="1800" u="none" cap="none" strike="noStrik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&lt;XXXX&gt;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tlogin1.rc.colorado.edu</a:t>
            </a:r>
            <a:endParaRPr/>
          </a:p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Where user&lt;XXXX&gt; is your temporary username</a:t>
            </a:r>
            <a:endParaRPr b="0" i="0" sz="1800" u="none" cap="none" strike="noStrik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215" name="Google Shape;215;p22"/>
          <p:cNvSpPr txBox="1"/>
          <p:nvPr>
            <p:ph idx="1" type="body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40665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When you first log in, you will be on a login node. Your prompt:</a:t>
            </a:r>
            <a:endParaRPr/>
          </a:p>
          <a:p>
            <a:pPr indent="0" lvl="0" marL="22860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22860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227965" lvl="0" marL="240665" marR="4445" rtl="0" algn="l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Summit we will go to a compile node.</a:t>
            </a:r>
            <a:endParaRPr/>
          </a:p>
          <a:p>
            <a:pPr indent="-88265" lvl="0" marL="240665" marR="4445" rtl="0" algn="l">
              <a:lnSpc>
                <a:spcPct val="1200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None/>
            </a:pPr>
            <a:r>
              <a:t/>
            </a:r>
            <a:endParaRPr sz="3500">
              <a:solidFill>
                <a:srgbClr val="2F2B20"/>
              </a:solidFill>
            </a:endParaRPr>
          </a:p>
          <a:p>
            <a:pPr indent="-2279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Now go to your working directory and download the material for this workshop:</a:t>
            </a:r>
            <a:endParaRPr/>
          </a:p>
        </p:txBody>
      </p:sp>
      <p:sp>
        <p:nvSpPr>
          <p:cNvPr id="216" name="Google Shape;216;p22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17" name="Google Shape;217;p22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18" name="Google Shape;218;p22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9" name="Google Shape;219;p22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2"/>
          <p:cNvSpPr/>
          <p:nvPr/>
        </p:nvSpPr>
        <p:spPr>
          <a:xfrm>
            <a:off x="1328025" y="3819973"/>
            <a:ext cx="7615800" cy="407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ssh scompile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1" name="Google Shape;221;p22"/>
          <p:cNvSpPr/>
          <p:nvPr/>
        </p:nvSpPr>
        <p:spPr>
          <a:xfrm>
            <a:off x="1328036" y="4921603"/>
            <a:ext cx="9109200" cy="9234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cd /scratch/summit/$USER</a:t>
            </a:r>
            <a:endParaRPr/>
          </a:p>
          <a:p>
            <a:pPr indent="0" lvl="0" marL="0" marR="0" rtl="0" algn="l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git clone https://github.com/ResearchComputing/Supercomputing_Spin_Up_Fall_2021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